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C7CD2-664E-4862-AFC2-E56CED552AA4}" type="datetimeFigureOut">
              <a:rPr lang="de-DE" smtClean="0"/>
              <a:t>22.05.2024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4947FE-AB0E-490D-86EC-AF39351D30D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0478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A9402-5385-4C7C-A3DA-29EE576F2531}" type="datetime1">
              <a:rPr lang="en-US" smtClean="0"/>
              <a:t>5/22/2024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pädagog. Mitarbeiterin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5237-F07A-4FAA-9152-39DCBF2E64A6}" type="datetime1">
              <a:rPr lang="en-US" smtClean="0"/>
              <a:t>5/22/2024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pädagog. Mitarbeiterin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F32F3-5CD1-48EB-867F-0F545367D203}" type="datetime1">
              <a:rPr lang="en-US" smtClean="0"/>
              <a:t>5/22/2024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pädagog. Mitarbeiterin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E259E-5412-4103-A026-C0C46ED9E4AB}" type="datetime1">
              <a:rPr lang="en-US" smtClean="0"/>
              <a:t>5/22/2024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pädagog. Mitarbeiterin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7D435-AD3C-45E0-A1C3-30008B2A459E}" type="datetime1">
              <a:rPr lang="en-US" smtClean="0"/>
              <a:t>5/22/2024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pädagog. Mitarbeiterin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C9A27-FCA2-4FB2-BAF6-2C5A83CC7523}" type="datetime1">
              <a:rPr lang="en-US" smtClean="0"/>
              <a:t>5/22/2024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pädagog. Mitarbeiterin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892FF-05D2-4BB5-B348-5DF4529291C9}" type="datetime1">
              <a:rPr lang="en-US" smtClean="0"/>
              <a:t>5/22/2024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pädagog. Mitarbeiterin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13A2D-9E94-4997-8474-84703BFD0427}" type="datetime1">
              <a:rPr lang="en-US" smtClean="0"/>
              <a:t>5/22/2024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pädagog. Mitarbeiterin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26481-09C7-4FD0-BAAF-021FB8485CAC}" type="datetime1">
              <a:rPr lang="en-US" smtClean="0"/>
              <a:t>5/22/2024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pädagog. Mitarbeiterin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CEEF0-FF01-42B1-92A2-55299A9690B0}" type="datetime1">
              <a:rPr lang="en-US" smtClean="0"/>
              <a:t>5/22/2024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pädagog. Mitarbeiterin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C01D-6A0B-4DBA-A6BC-91155D08B57B}" type="datetime1">
              <a:rPr lang="en-US" smtClean="0"/>
              <a:t>5/22/2024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pädagog. Mitarbeiterin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8B69-8693-49DC-BCD7-2624C9FF22B2}" type="datetime1">
              <a:rPr lang="en-US" smtClean="0"/>
              <a:t>5/22/2024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pädagog. Mitarbeiterin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0951-D133-43F2-840A-CB49EB6CF3E8}" type="datetime1">
              <a:rPr lang="en-US" smtClean="0"/>
              <a:t>5/22/2024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pädagog. Mitarbeiterin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5947B-2A81-4486-BEE6-FB17A59BA934}" type="datetime1">
              <a:rPr lang="en-US" smtClean="0"/>
              <a:t>5/22/2024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pädagog. Mitarbeiterin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A66D3-EF8B-4103-8803-A90CBCC57C09}" type="datetime1">
              <a:rPr lang="en-US" smtClean="0"/>
              <a:t>5/22/2024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pädagog. Mitarbeiterin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CBBEE-D382-4F47-8BA5-446A6431E48E}" type="datetime1">
              <a:rPr lang="en-US" smtClean="0"/>
              <a:t>5/22/2024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pädagog. Mitarbeiterin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4EBF-36B0-4D8E-BC0E-655EBDE1AE95}" type="datetime1">
              <a:rPr lang="en-US" smtClean="0"/>
              <a:t>5/22/2024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pädagog. Mitarbeiterin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9A3B3CF-F011-45E3-8B1B-7F14E2403022}" type="datetime1">
              <a:rPr lang="en-US" smtClean="0"/>
              <a:t>5/22/2024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pädagog. Mitarbeiterin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OGSD-001\Pictures\Saved%20Pictures\IMG_2886.JPG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mailto:ogs-dingden@caritas-hamminkeln.de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663F8-4872-4155-B627-22F6B2BB27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D866606-13B3-48F0-863A-46EA16ADD0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4357315"/>
            <a:ext cx="8689976" cy="1622066"/>
          </a:xfrm>
        </p:spPr>
        <p:txBody>
          <a:bodyPr>
            <a:noAutofit/>
          </a:bodyPr>
          <a:lstStyle/>
          <a:p>
            <a:r>
              <a:rPr lang="de-DE" sz="4000" b="1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OGS </a:t>
            </a:r>
            <a:r>
              <a:rPr lang="de-DE" sz="4000" b="1" cap="non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Ludgerischule</a:t>
            </a:r>
            <a:r>
              <a:rPr lang="de-DE" sz="4000" b="1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4000" b="1" cap="non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Dingden</a:t>
            </a:r>
            <a:r>
              <a:rPr lang="de-DE" sz="4000" b="1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stellt sich vor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D82040C-2FC9-4E81-B3A5-B8C6D5BF7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592" y="2103004"/>
            <a:ext cx="4686954" cy="104789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2BA895E-015D-4B22-813F-7C8DB3013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125" y="1403391"/>
            <a:ext cx="1764002" cy="2304000"/>
          </a:xfrm>
          <a:prstGeom prst="rect">
            <a:avLst/>
          </a:prstGeom>
        </p:spPr>
      </p:pic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D470CC0-DE9F-42B8-9128-D1CD1481E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932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E380CF-3C86-4FAB-BEDB-71B4E5416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Ihr Kind bekommt bei uns mehrere Möglichkeiten zur Freizeitgestaltung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E78158C-E9DA-431C-9A8B-FD1A7D4595E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cap="none" dirty="0"/>
              <a:t>Wir bieten für Ihr Kind viele Freizeitangebote an</a:t>
            </a:r>
          </a:p>
          <a:p>
            <a:r>
              <a:rPr lang="de-DE" cap="none" dirty="0"/>
              <a:t>Nach den Hausaufgaben kann Ihr Kind im Gruppenraum spielen</a:t>
            </a:r>
          </a:p>
          <a:p>
            <a:r>
              <a:rPr lang="de-DE" cap="none" dirty="0"/>
              <a:t>Je nach Wetterlage spielen wir auch draußen auf dem Schulhof</a:t>
            </a:r>
          </a:p>
          <a:p>
            <a:r>
              <a:rPr lang="de-DE" cap="none" dirty="0"/>
              <a:t>Nach Beendigung der Hausaufgaben kann Ihr Kind auch an einer                                             AG oder einem Projekt teilnehmen</a:t>
            </a:r>
          </a:p>
          <a:p>
            <a:r>
              <a:rPr lang="de-DE" cap="none" dirty="0"/>
              <a:t>Wenn alle Kinder die Hausaufgaben erledigt haben, dürfen die                                                         Kinder auch gruppenübergreifend miteinander spielen</a:t>
            </a:r>
          </a:p>
          <a:p>
            <a:pPr marL="0" indent="0">
              <a:buNone/>
            </a:pPr>
            <a:endParaRPr lang="de-DE" cap="non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13498CE-9F10-429D-8C97-F1EED8BA4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6411" y="5939259"/>
            <a:ext cx="6672887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FE5D0A6-98EB-4650-98F0-9AE33442B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9486" y="2214694"/>
            <a:ext cx="2400000" cy="1800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81013BA-4FA4-4B30-B9A1-07E77912D8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4" r="-994"/>
          <a:stretch/>
        </p:blipFill>
        <p:spPr>
          <a:xfrm>
            <a:off x="8807395" y="4167092"/>
            <a:ext cx="24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701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BCA440-33D1-4DA2-9135-8A8FCADF4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Unsere </a:t>
            </a:r>
            <a:r>
              <a:rPr lang="de-DE" cap="none" dirty="0" err="1"/>
              <a:t>AG`s</a:t>
            </a:r>
            <a:r>
              <a:rPr lang="de-DE" cap="none" dirty="0"/>
              <a:t> und Projekte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4287D34E-7FE9-4DD4-9B44-B7E12222D41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-39" r="39"/>
          <a:stretch/>
        </p:blipFill>
        <p:spPr>
          <a:xfrm rot="5400000">
            <a:off x="931995" y="3040261"/>
            <a:ext cx="2400001" cy="1800000"/>
          </a:xfrm>
        </p:spPr>
      </p:pic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647FEE8-12E7-46F0-8DED-478252FC2AD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de-DE" cap="none" dirty="0"/>
              <a:t>Es gibt verschiedene </a:t>
            </a:r>
            <a:r>
              <a:rPr lang="de-DE" cap="none" dirty="0" err="1"/>
              <a:t>AG`s</a:t>
            </a:r>
            <a:r>
              <a:rPr lang="de-DE" cap="none" dirty="0"/>
              <a:t> und Projekte</a:t>
            </a:r>
          </a:p>
          <a:p>
            <a:r>
              <a:rPr lang="de-DE" cap="none" dirty="0"/>
              <a:t>Die Angebote wechseln halbjährlich</a:t>
            </a:r>
          </a:p>
          <a:p>
            <a:r>
              <a:rPr lang="de-DE" cap="none" dirty="0"/>
              <a:t>Wir richten uns möglichst nach den Wünschen und Interessen der Kinder</a:t>
            </a:r>
          </a:p>
          <a:p>
            <a:r>
              <a:rPr lang="de-DE" cap="none" dirty="0"/>
              <a:t>Sie erhalten einen Elternbrief und können dann gemeinsam mit Ihrem Kind auswählen und es anmelden</a:t>
            </a:r>
          </a:p>
          <a:p>
            <a:r>
              <a:rPr lang="de-DE" cap="none" dirty="0"/>
              <a:t>Bedenken Sie dabei, dass Ihr Kind regelmäßig und bis zum Ende des Angebotes dabei sein sollte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3977AAA-D85A-4367-8FA8-CD23A6F67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2557" y="5874358"/>
            <a:ext cx="6672887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A9BF095-55B6-4658-8538-378271E2E725}"/>
              </a:ext>
            </a:extLst>
          </p:cNvPr>
          <p:cNvPicPr>
            <a:picLocks noChangeAspect="1"/>
          </p:cNvPicPr>
          <p:nvPr/>
        </p:nvPicPr>
        <p:blipFill rotWithShape="1">
          <a:blip r:link="rId3"/>
          <a:srcRect r="7721"/>
          <a:stretch>
            <a:fillRect/>
          </a:stretch>
        </p:blipFill>
        <p:spPr>
          <a:xfrm rot="5400000">
            <a:off x="3142870" y="2141444"/>
            <a:ext cx="2214694" cy="1800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DE8155B-DA5E-48EA-A29E-9073AE8114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32"/>
          <a:stretch/>
        </p:blipFill>
        <p:spPr>
          <a:xfrm>
            <a:off x="3350217" y="4439483"/>
            <a:ext cx="1960028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82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EE231C-F42A-423E-B742-9B20100A1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Ferienbetreuung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4527457-B830-47BD-9E40-2919481DE0D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55000" lnSpcReduction="20000"/>
          </a:bodyPr>
          <a:lstStyle/>
          <a:p>
            <a:r>
              <a:rPr lang="de-DE" cap="none" dirty="0"/>
              <a:t>Wir betreuen Ihr Kind während der kompletten Oster – und Herbstferien</a:t>
            </a:r>
          </a:p>
          <a:p>
            <a:r>
              <a:rPr lang="de-DE" cap="none" dirty="0"/>
              <a:t>In den Sommerferien betreuen wir in den ersten 3 Wochen</a:t>
            </a:r>
          </a:p>
          <a:p>
            <a:r>
              <a:rPr lang="de-DE" cap="none" dirty="0"/>
              <a:t>In den Weihnachtsferien betreuen wir nach Neujahr bis zum Schulbeginn</a:t>
            </a:r>
          </a:p>
          <a:p>
            <a:r>
              <a:rPr lang="de-DE" cap="none" dirty="0"/>
              <a:t>An schulfreien Tagen oder früherem Schulschluss betreuen wir Ihr Kind ebenfalls</a:t>
            </a:r>
          </a:p>
          <a:p>
            <a:r>
              <a:rPr lang="de-DE" cap="none" dirty="0"/>
              <a:t>Die Ferienbetreuung findet immer gemeinsam mit der OGS Hamminkeln statt</a:t>
            </a:r>
          </a:p>
          <a:p>
            <a:r>
              <a:rPr lang="de-DE" cap="none" dirty="0"/>
              <a:t>Sie findet wechselweise einmal in </a:t>
            </a:r>
            <a:r>
              <a:rPr lang="de-DE" cap="none" dirty="0" err="1"/>
              <a:t>Dingden</a:t>
            </a:r>
            <a:r>
              <a:rPr lang="de-DE" cap="none" dirty="0"/>
              <a:t> und einmal in Hamminkeln statt Sie bekommen vor jeder Ferienbetreuung eine Abfrage zum Bedarf</a:t>
            </a:r>
          </a:p>
          <a:p>
            <a:r>
              <a:rPr lang="de-DE" cap="none" dirty="0"/>
              <a:t>Sie melden bitte Ihren Bedarf per Telefon, Mail oder school-</a:t>
            </a:r>
            <a:r>
              <a:rPr lang="de-DE" cap="none" dirty="0" err="1"/>
              <a:t>fox</a:t>
            </a:r>
            <a:r>
              <a:rPr lang="de-DE" cap="none" dirty="0"/>
              <a:t> an</a:t>
            </a:r>
          </a:p>
          <a:p>
            <a:r>
              <a:rPr lang="de-DE" cap="none" dirty="0"/>
              <a:t>Sie erhalten zu Beginn des Schuljahres einen Ferienkalender</a:t>
            </a:r>
          </a:p>
          <a:p>
            <a:endParaRPr lang="de-DE" cap="none" dirty="0"/>
          </a:p>
          <a:p>
            <a:endParaRPr lang="de-DE" cap="none" dirty="0"/>
          </a:p>
          <a:p>
            <a:endParaRPr lang="de-DE" cap="none" dirty="0"/>
          </a:p>
          <a:p>
            <a:endParaRPr lang="de-DE" cap="none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99092E6E-DCA7-4E6C-B57C-7C202217B6A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244919" y="2214694"/>
            <a:ext cx="2683483" cy="3424237"/>
          </a:xfr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77691A0-ADA9-46B9-BD57-3C1AD01D3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8424" y="5874358"/>
            <a:ext cx="6672887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2478226-02FD-4D0A-BD89-276610B49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5573" y="2207613"/>
            <a:ext cx="2680187" cy="3420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3AFA27C-40F3-4954-B2C0-C7B27572F4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53" t="7242" r="22035" b="25279"/>
          <a:stretch/>
        </p:blipFill>
        <p:spPr>
          <a:xfrm rot="5400000">
            <a:off x="2688248" y="5208358"/>
            <a:ext cx="1782198" cy="13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183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D9EF52-017B-40CE-A213-3EFFDA564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Die erste Zeit Ihres Kindes in der OGS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7EFD763-3CF9-496D-9098-AA0217F63AB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cap="none" dirty="0"/>
              <a:t>Wir freuen uns auf jedes neue Kind</a:t>
            </a:r>
          </a:p>
          <a:p>
            <a:r>
              <a:rPr lang="de-DE" cap="none" dirty="0"/>
              <a:t>Wir nehmen jedes Kind so an wie es ist : mit all seinen Stärken und Schwächen</a:t>
            </a:r>
          </a:p>
          <a:p>
            <a:r>
              <a:rPr lang="de-DE" cap="none" dirty="0"/>
              <a:t>Wir geben Ihrem Kind Zeit, sich einzugewöhnen</a:t>
            </a:r>
          </a:p>
          <a:p>
            <a:r>
              <a:rPr lang="de-DE" cap="none" dirty="0"/>
              <a:t>Geben Sie Ihrem Kind, aber auch sich die Zeit, sich an die neuen Situationen zu gewöhnen</a:t>
            </a:r>
          </a:p>
          <a:p>
            <a:r>
              <a:rPr lang="de-DE" cap="none" dirty="0"/>
              <a:t>Schicken Sie Uhr Kind bitte regelmäßig in die OGS, damit ihm das Eingewöhnen leichter fällt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E60B6AE-9416-4582-B507-D2317D59D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2908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32E4EE-3A73-43F8-BA22-A104F8649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Wie können Sie Ihr Kind anmelden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5088545-2FD9-4452-9675-42214DB51B4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cap="none" dirty="0"/>
              <a:t>Anmeldeformulare erhalten Sie direkt bei uns oder im Schulsekretariat</a:t>
            </a:r>
          </a:p>
          <a:p>
            <a:r>
              <a:rPr lang="de-DE" cap="none" dirty="0"/>
              <a:t>Anmeldeformulare ausfüllen und unterschrieben wieder abgeben</a:t>
            </a:r>
          </a:p>
          <a:p>
            <a:r>
              <a:rPr lang="de-DE" cap="none" dirty="0"/>
              <a:t>Die Anmeldung eines Kindes an der OGS bindet für die Dauer eines ganzen Schuljahres</a:t>
            </a:r>
          </a:p>
          <a:p>
            <a:r>
              <a:rPr lang="de-DE" cap="none" dirty="0"/>
              <a:t>Eine vorzeitige unterjährige Abmeldung durch die Erziehungsberechtigten ist mit einer Frist von 4 Wochen zum 1. eines Monats nur aus einem wichtigen Grund möglich. Als wichtiger Grund gelten z. B. die Änderung der Personensorge für das Kind, Schulwechsel, ein Umzug o.ä.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B5A2CB3-1BB1-4F44-8609-BEFDA3F52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5980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F4A18C-C4BF-4F08-9F95-AF631C549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Welche Kosten entstehen für Sie 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A90395-FA44-461E-B340-74987C743D6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de-DE" cap="none" dirty="0"/>
              <a:t>Der monatliche Beitrag richtet sich nach dem                                                                                                                                       Einkommen der Erziehungsberechtigten</a:t>
            </a:r>
          </a:p>
          <a:p>
            <a:r>
              <a:rPr lang="de-DE" cap="none" dirty="0"/>
              <a:t>Der Beitrag ist für die Dauer eines gesamten                                                                                                                                           Schuljahres zu zahlen</a:t>
            </a:r>
          </a:p>
          <a:p>
            <a:r>
              <a:rPr lang="de-DE" cap="none" dirty="0"/>
              <a:t>Für Geschwister ist nur die Hälfte des                                                                                                                                                        Beitrages zu zahlen</a:t>
            </a:r>
          </a:p>
          <a:p>
            <a:r>
              <a:rPr lang="de-DE" cap="none" dirty="0"/>
              <a:t>Die Elternbeiträge werden seitens der Stadt                                                                                                                                                   erhoben und vereinnahmt                                            </a:t>
            </a:r>
          </a:p>
          <a:p>
            <a:r>
              <a:rPr lang="de-DE" cap="none" dirty="0"/>
              <a:t>Weitere Informationen zum Elternbeitrag finden Sie unter                                                                                                   </a:t>
            </a:r>
            <a:r>
              <a:rPr lang="de-DE" sz="3100" cap="none" dirty="0"/>
              <a:t>                       </a:t>
            </a:r>
            <a:r>
              <a:rPr lang="de-DE" sz="3100" cap="none" dirty="0">
                <a:solidFill>
                  <a:srgbClr val="00B050"/>
                </a:solidFill>
              </a:rPr>
              <a:t>www.hamminkeln.de</a:t>
            </a:r>
            <a:endParaRPr lang="de-DE" cap="none" dirty="0">
              <a:solidFill>
                <a:srgbClr val="00B050"/>
              </a:solidFill>
            </a:endParaRPr>
          </a:p>
          <a:p>
            <a:r>
              <a:rPr lang="de-DE" cap="none" dirty="0"/>
              <a:t>Kosten für das Mittagen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1BB6929-1110-4475-BFC7-CDA1E1A44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7236991-1625-4C7A-B609-B511A4FE40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424" t="43631" r="10399" b="2019"/>
          <a:stretch/>
        </p:blipFill>
        <p:spPr>
          <a:xfrm rot="10800000">
            <a:off x="6308482" y="1885939"/>
            <a:ext cx="3352353" cy="32400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9190A83-056F-4EDA-9228-52525A433879}"/>
              </a:ext>
            </a:extLst>
          </p:cNvPr>
          <p:cNvSpPr txBox="1"/>
          <p:nvPr/>
        </p:nvSpPr>
        <p:spPr>
          <a:xfrm>
            <a:off x="6308481" y="5608637"/>
            <a:ext cx="3352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Die monatlichen Elternbeiträge für das Schuljahr 2024 / 2025</a:t>
            </a:r>
          </a:p>
        </p:txBody>
      </p:sp>
    </p:spTree>
    <p:extLst>
      <p:ext uri="{BB962C8B-B14F-4D97-AF65-F5344CB8AC3E}">
        <p14:creationId xmlns:p14="http://schemas.microsoft.com/office/powerpoint/2010/main" val="23704674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5A98DE-CBC9-42E4-B1C9-29E8A9985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Sonstiges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F27FF1C-B604-4DD3-84DA-0EDFD218C69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cap="none" dirty="0"/>
              <a:t>Das benötigt Ihr Kind für die OGS:</a:t>
            </a:r>
          </a:p>
          <a:p>
            <a:r>
              <a:rPr lang="de-DE" cap="none" dirty="0"/>
              <a:t>Hausschuhe</a:t>
            </a:r>
          </a:p>
          <a:p>
            <a:r>
              <a:rPr lang="de-DE" cap="none" dirty="0"/>
              <a:t>Ein Foto für unseren Geburtstagskalender</a:t>
            </a:r>
          </a:p>
          <a:p>
            <a:r>
              <a:rPr lang="de-DE" cap="none" dirty="0"/>
              <a:t>Eine Tasche für selbstgebastelte Dinge und Bilder</a:t>
            </a:r>
          </a:p>
          <a:p>
            <a:r>
              <a:rPr lang="de-DE" cap="none" dirty="0"/>
              <a:t>Im Sommer eine Kopfbedeckung und Sonnencreme evtl. Badesachen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CC36950-CFFB-4DB9-B79F-D1F0E3999188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/>
          </a:bodyPr>
          <a:lstStyle/>
          <a:p>
            <a:r>
              <a:rPr lang="de-DE" cap="none" dirty="0"/>
              <a:t>Das ist uns wichtig:</a:t>
            </a:r>
          </a:p>
          <a:p>
            <a:r>
              <a:rPr lang="de-DE" cap="none" dirty="0"/>
              <a:t>Wenn Sie Fragen haben, sprechen Sie uns gerne an</a:t>
            </a:r>
          </a:p>
          <a:p>
            <a:r>
              <a:rPr lang="de-DE" cap="none" dirty="0"/>
              <a:t>Bei Bedarf vereinbaren Sie bitte einen Gesprächstermin mit uns, damit wir genügend Zeit einplanen können</a:t>
            </a:r>
          </a:p>
          <a:p>
            <a:r>
              <a:rPr lang="de-DE" cap="none" dirty="0"/>
              <a:t>Bitte melden Sie Ihr Kind immer ab, wenn es nicht zur OGS kommt oder wenn Sie es abholen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A63C280-1472-4A01-A6FC-B6A968BA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3794" y="5874358"/>
            <a:ext cx="6672887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956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FEF5BB-A3DE-4BB5-943A-E6EF996B4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Wie können Sie uns erreichen 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790C0B9-D904-45E6-95F0-B45E2D4A6C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45268" y="2887980"/>
            <a:ext cx="10363826" cy="2873058"/>
          </a:xfrm>
        </p:spPr>
        <p:txBody>
          <a:bodyPr>
            <a:normAutofit/>
          </a:bodyPr>
          <a:lstStyle/>
          <a:p>
            <a:r>
              <a:rPr lang="de-DE" sz="4400" cap="none" dirty="0"/>
              <a:t>Telefon : 02852 / 3422</a:t>
            </a:r>
          </a:p>
          <a:p>
            <a:r>
              <a:rPr lang="de-DE" sz="4400" cap="none" dirty="0"/>
              <a:t>Mail : </a:t>
            </a:r>
            <a:r>
              <a:rPr lang="de-DE" sz="4400" cap="none" dirty="0">
                <a:hlinkClick r:id="rId2"/>
              </a:rPr>
              <a:t>ogs-dingden@caritas-hamminkeln.de</a:t>
            </a:r>
            <a:endParaRPr lang="de-DE" sz="4400" cap="none" dirty="0"/>
          </a:p>
          <a:p>
            <a:r>
              <a:rPr lang="de-DE" sz="4400" cap="none" dirty="0"/>
              <a:t>App : </a:t>
            </a:r>
            <a:r>
              <a:rPr lang="de-DE" sz="4400" cap="none" dirty="0" err="1"/>
              <a:t>school</a:t>
            </a:r>
            <a:r>
              <a:rPr lang="de-DE" sz="4400" cap="none" dirty="0"/>
              <a:t> - Fox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9C79B78-FCA5-4013-8C91-C92C4ED5F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8263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1CEC8E-C19E-4321-BC6D-F7C069678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Haben Sie noch Fragen 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E7BFB0B-95D3-44E8-9E5E-C3B28F1ABB4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3131820"/>
            <a:ext cx="10363826" cy="3550920"/>
          </a:xfrm>
        </p:spPr>
        <p:txBody>
          <a:bodyPr/>
          <a:lstStyle/>
          <a:p>
            <a:pPr marL="0" indent="0">
              <a:buNone/>
            </a:pPr>
            <a:r>
              <a:rPr lang="de-DE" sz="4400" cap="none" dirty="0"/>
              <a:t>   Setzen Sie sich mit uns in Verbindung </a:t>
            </a:r>
          </a:p>
          <a:p>
            <a:pPr marL="0" indent="0">
              <a:buNone/>
            </a:pPr>
            <a:endParaRPr lang="de-DE" sz="4400" cap="none" dirty="0"/>
          </a:p>
          <a:p>
            <a:pPr marL="0" indent="0">
              <a:buNone/>
            </a:pPr>
            <a:r>
              <a:rPr lang="de-DE" sz="4000" cap="none" dirty="0"/>
              <a:t>       Wir beantworten Sie Ihnen gerne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0C329F7-28F0-4487-B014-F16B844AA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364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72DCC3-1999-47A9-81A5-3821A53F1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Was finde ich wo 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96CEC3-638A-4352-B99C-F5580687F24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de-DE" cap="none" dirty="0"/>
              <a:t>Träger</a:t>
            </a:r>
          </a:p>
          <a:p>
            <a:pPr marL="0" indent="0">
              <a:buNone/>
            </a:pPr>
            <a:r>
              <a:rPr lang="de-DE" cap="none" dirty="0"/>
              <a:t>Unser Team</a:t>
            </a:r>
          </a:p>
          <a:p>
            <a:pPr marL="0" indent="0">
              <a:buNone/>
            </a:pPr>
            <a:r>
              <a:rPr lang="de-DE" cap="none" dirty="0"/>
              <a:t>Unsere Räume</a:t>
            </a:r>
          </a:p>
          <a:p>
            <a:pPr marL="0" indent="0">
              <a:buNone/>
            </a:pPr>
            <a:r>
              <a:rPr lang="de-DE" cap="none" dirty="0"/>
              <a:t>Vorstellung des Tagesablaufes</a:t>
            </a:r>
          </a:p>
          <a:p>
            <a:pPr marL="0" indent="0">
              <a:buNone/>
            </a:pPr>
            <a:r>
              <a:rPr lang="de-DE" cap="none" dirty="0"/>
              <a:t>Wir betreuen Ihr Kind jahrgangsweise</a:t>
            </a:r>
          </a:p>
          <a:p>
            <a:pPr marL="0" indent="0">
              <a:buNone/>
            </a:pPr>
            <a:r>
              <a:rPr lang="de-DE" cap="none" dirty="0"/>
              <a:t>Wir begleiten und unterstützen Ihr Kind bei den Hausaufgaben</a:t>
            </a:r>
          </a:p>
          <a:p>
            <a:pPr marL="0" indent="0">
              <a:buNone/>
            </a:pPr>
            <a:r>
              <a:rPr lang="de-DE" cap="none" dirty="0"/>
              <a:t>Bei uns kann Ihr Kind eine warme Mahlzeit einnehmen</a:t>
            </a:r>
          </a:p>
          <a:p>
            <a:pPr marL="0" indent="0">
              <a:buNone/>
            </a:pPr>
            <a:r>
              <a:rPr lang="de-DE" cap="none" dirty="0"/>
              <a:t>Ihr Kind bekommt bei uns mehrere Möglichkeiten zur Freizeitgestaltung</a:t>
            </a:r>
          </a:p>
          <a:p>
            <a:pPr marL="0" indent="0">
              <a:buNone/>
            </a:pPr>
            <a:endParaRPr lang="de-DE" cap="non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263A3F5-47DC-466E-B2CC-F0E0EED2161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cap="none" dirty="0"/>
              <a:t>Unsere </a:t>
            </a:r>
            <a:r>
              <a:rPr lang="de-DE" cap="none" dirty="0" err="1"/>
              <a:t>AG`s</a:t>
            </a:r>
            <a:r>
              <a:rPr lang="de-DE" cap="none" dirty="0"/>
              <a:t> und Projekte</a:t>
            </a:r>
          </a:p>
          <a:p>
            <a:pPr marL="0" indent="0">
              <a:buNone/>
            </a:pPr>
            <a:r>
              <a:rPr lang="de-DE" cap="none" dirty="0"/>
              <a:t>Ferienbetreuung</a:t>
            </a:r>
          </a:p>
          <a:p>
            <a:pPr marL="0" indent="0">
              <a:buNone/>
            </a:pPr>
            <a:r>
              <a:rPr lang="de-DE" cap="none" dirty="0"/>
              <a:t>Die erste Zeit Ihres Kindes in der OGS</a:t>
            </a:r>
          </a:p>
          <a:p>
            <a:pPr marL="0" indent="0">
              <a:buNone/>
            </a:pPr>
            <a:r>
              <a:rPr lang="de-DE" cap="none" dirty="0"/>
              <a:t>Wie können Sie Ihr Kind anmelden ?</a:t>
            </a:r>
          </a:p>
          <a:p>
            <a:pPr marL="0" indent="0">
              <a:buNone/>
            </a:pPr>
            <a:r>
              <a:rPr lang="de-DE" cap="none" dirty="0"/>
              <a:t>Welche Kosten entstehen für Sie ?</a:t>
            </a:r>
          </a:p>
          <a:p>
            <a:pPr marL="0" indent="0">
              <a:buNone/>
            </a:pPr>
            <a:r>
              <a:rPr lang="de-DE" cap="none" dirty="0"/>
              <a:t>Sonstiges</a:t>
            </a:r>
          </a:p>
          <a:p>
            <a:pPr marL="0" indent="0">
              <a:buNone/>
            </a:pPr>
            <a:r>
              <a:rPr lang="de-DE" cap="none" dirty="0"/>
              <a:t>Wie können Sie uns erreichen ?</a:t>
            </a:r>
          </a:p>
          <a:p>
            <a:pPr marL="0" indent="0">
              <a:buNone/>
            </a:pPr>
            <a:r>
              <a:rPr lang="de-DE" cap="none" dirty="0"/>
              <a:t>Haben Sie noch Fragen ?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CEEFEA-C770-466E-89FD-E7B06E88C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465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086DFD-95FD-4FD0-A73E-08DD1E8E5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Träger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D66D8A-1023-4BF4-8F76-72D15B1F2A1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cap="none" dirty="0"/>
              <a:t>Der Träger der Offenen Ganztagsschule</a:t>
            </a:r>
          </a:p>
          <a:p>
            <a:pPr marL="0" indent="0">
              <a:buNone/>
            </a:pPr>
            <a:r>
              <a:rPr lang="de-DE" cap="none" dirty="0"/>
              <a:t>   ( OGS ) ist der Caritasverband Dinslaken - Wesel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7043CEF-A303-44BB-B466-9A846ECF4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774" y="5874358"/>
            <a:ext cx="6672887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B8D9402-34B5-4429-AB8C-6BBDA05C5A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02"/>
          <a:stretch/>
        </p:blipFill>
        <p:spPr>
          <a:xfrm>
            <a:off x="6812696" y="1618621"/>
            <a:ext cx="2962274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39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1A0D77-755B-4335-8401-60A23B910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Unser Team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A1BB19B2-02A0-4AC1-9A0E-17ED7E6164C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9040" t="17697" r="49860" b="17903"/>
          <a:stretch/>
        </p:blipFill>
        <p:spPr>
          <a:xfrm rot="5400000">
            <a:off x="1032398" y="2091293"/>
            <a:ext cx="1409194" cy="1656000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85789F7-6F44-44F4-B8D5-1823005F88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43" t="29393" r="57947" b="30073"/>
          <a:stretch/>
        </p:blipFill>
        <p:spPr>
          <a:xfrm rot="5400000">
            <a:off x="3811605" y="2073733"/>
            <a:ext cx="1408315" cy="1692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736085F-F9CB-4880-8B3C-1B67C9AEA6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10" t="21796" r="47137" b="34030"/>
          <a:stretch/>
        </p:blipFill>
        <p:spPr>
          <a:xfrm rot="5400000">
            <a:off x="6638059" y="2067420"/>
            <a:ext cx="1384941" cy="1728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B368E12-EDD8-4ACA-90AF-85D1AFE94B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12" t="35449" r="67077" b="25899"/>
          <a:stretch/>
        </p:blipFill>
        <p:spPr>
          <a:xfrm rot="5400000">
            <a:off x="9358697" y="2155293"/>
            <a:ext cx="1393197" cy="1512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A1C45D7-4677-40C5-9165-857079A56E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75" t="23473" r="64207" b="33304"/>
          <a:stretch/>
        </p:blipFill>
        <p:spPr>
          <a:xfrm rot="5400000">
            <a:off x="2321660" y="4644428"/>
            <a:ext cx="1375087" cy="1656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7EEF4B0-912F-4560-83B2-2138B5BA2F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382" t="22287" r="28870" b="42111"/>
          <a:stretch/>
        </p:blipFill>
        <p:spPr>
          <a:xfrm>
            <a:off x="5057030" y="4755972"/>
            <a:ext cx="1564206" cy="1404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3503E5B8-3DAB-424A-B66A-910FC786B26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595" t="22796" r="41912" b="33919"/>
          <a:stretch/>
        </p:blipFill>
        <p:spPr>
          <a:xfrm rot="5400000">
            <a:off x="8034061" y="4734428"/>
            <a:ext cx="1386392" cy="1476000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31B0406E-598D-4A9E-816E-D43B90E55781}"/>
              </a:ext>
            </a:extLst>
          </p:cNvPr>
          <p:cNvSpPr txBox="1"/>
          <p:nvPr/>
        </p:nvSpPr>
        <p:spPr>
          <a:xfrm flipH="1">
            <a:off x="811033" y="3623891"/>
            <a:ext cx="1964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Sigrid </a:t>
            </a:r>
            <a:r>
              <a:rPr lang="de-DE" dirty="0" err="1"/>
              <a:t>Ssymmank</a:t>
            </a:r>
            <a:endParaRPr lang="de-DE" dirty="0"/>
          </a:p>
          <a:p>
            <a:r>
              <a:rPr lang="de-DE" dirty="0"/>
              <a:t>OGS Leitung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199F6CB-65D2-4301-A29F-F273D6932194}"/>
              </a:ext>
            </a:extLst>
          </p:cNvPr>
          <p:cNvSpPr txBox="1"/>
          <p:nvPr/>
        </p:nvSpPr>
        <p:spPr>
          <a:xfrm>
            <a:off x="3669761" y="3623890"/>
            <a:ext cx="1799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Frau Brune´</a:t>
            </a:r>
          </a:p>
          <a:p>
            <a:r>
              <a:rPr lang="de-DE" dirty="0"/>
              <a:t>Stellv. Leitung</a:t>
            </a:r>
          </a:p>
        </p:txBody>
      </p:sp>
      <p:sp>
        <p:nvSpPr>
          <p:cNvPr id="20" name="Fußzeilenplatzhalter 19">
            <a:extLst>
              <a:ext uri="{FF2B5EF4-FFF2-40B4-BE49-F238E27FC236}">
                <a16:creationId xmlns:a16="http://schemas.microsoft.com/office/drawing/2014/main" id="{2120142D-3068-4A4C-A96A-50FB9E010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6000A388-36E2-4AFD-9A0E-B3107DC61A14}"/>
              </a:ext>
            </a:extLst>
          </p:cNvPr>
          <p:cNvSpPr txBox="1"/>
          <p:nvPr/>
        </p:nvSpPr>
        <p:spPr>
          <a:xfrm>
            <a:off x="6394538" y="3623891"/>
            <a:ext cx="2332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Elisabeth Abels-</a:t>
            </a:r>
            <a:r>
              <a:rPr lang="de-DE" dirty="0" err="1"/>
              <a:t>Vehns</a:t>
            </a:r>
            <a:endParaRPr lang="de-DE" dirty="0"/>
          </a:p>
          <a:p>
            <a:r>
              <a:rPr lang="de-DE" dirty="0"/>
              <a:t>Päd. Mitarbeiterin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D999622B-D373-4D17-A107-B655A1DE610B}"/>
              </a:ext>
            </a:extLst>
          </p:cNvPr>
          <p:cNvSpPr txBox="1"/>
          <p:nvPr/>
        </p:nvSpPr>
        <p:spPr>
          <a:xfrm>
            <a:off x="9226928" y="3623890"/>
            <a:ext cx="2332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Claudia Feldmann</a:t>
            </a:r>
          </a:p>
          <a:p>
            <a:r>
              <a:rPr lang="de-DE" dirty="0"/>
              <a:t>Päd. Mitarbeiterin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70C0B9D2-DE3B-489E-9923-912D264C6802}"/>
              </a:ext>
            </a:extLst>
          </p:cNvPr>
          <p:cNvSpPr txBox="1"/>
          <p:nvPr/>
        </p:nvSpPr>
        <p:spPr>
          <a:xfrm flipH="1">
            <a:off x="1971923" y="6136257"/>
            <a:ext cx="2310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Birgit </a:t>
            </a:r>
            <a:r>
              <a:rPr lang="de-DE" dirty="0" err="1"/>
              <a:t>Heynck</a:t>
            </a:r>
            <a:endParaRPr lang="de-DE" dirty="0"/>
          </a:p>
          <a:p>
            <a:r>
              <a:rPr lang="de-DE" dirty="0"/>
              <a:t>Päd. Mitarbeiterin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5798051F-EC86-4847-8A2C-21B124D91117}"/>
              </a:ext>
            </a:extLst>
          </p:cNvPr>
          <p:cNvSpPr txBox="1"/>
          <p:nvPr/>
        </p:nvSpPr>
        <p:spPr>
          <a:xfrm>
            <a:off x="4953663" y="6136257"/>
            <a:ext cx="2083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Birgit Nienhaus</a:t>
            </a:r>
          </a:p>
          <a:p>
            <a:r>
              <a:rPr lang="de-DE" dirty="0"/>
              <a:t>Päd. Mitarbeiterin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25C7C90E-8D57-474C-8B38-2D19A462AC99}"/>
              </a:ext>
            </a:extLst>
          </p:cNvPr>
          <p:cNvSpPr txBox="1"/>
          <p:nvPr/>
        </p:nvSpPr>
        <p:spPr>
          <a:xfrm>
            <a:off x="7989256" y="6188429"/>
            <a:ext cx="2332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Zoubayda</a:t>
            </a:r>
            <a:r>
              <a:rPr lang="de-DE" dirty="0"/>
              <a:t> Al-Hussein</a:t>
            </a:r>
          </a:p>
          <a:p>
            <a:r>
              <a:rPr lang="de-DE" dirty="0"/>
              <a:t>Küchenkraft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67030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4FDCAB-AACB-4C81-8780-D7E44DB6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Unsere Räume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DDAC38E6-B4DE-4991-ADAE-FA3FDD54190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28658" y="1872800"/>
            <a:ext cx="2592000" cy="1944000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F0DE34F-192C-48D8-BB96-8BD7F4A09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5739" y="5874358"/>
            <a:ext cx="667288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9C39681-D910-40F4-BEAA-86D5EB9B00B1}"/>
              </a:ext>
            </a:extLst>
          </p:cNvPr>
          <p:cNvSpPr txBox="1"/>
          <p:nvPr/>
        </p:nvSpPr>
        <p:spPr>
          <a:xfrm>
            <a:off x="640080" y="4013200"/>
            <a:ext cx="1686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Gruppenraum 1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1978124-8284-437F-9DB5-1430B2C0C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642" y="1872800"/>
            <a:ext cx="2592000" cy="1944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3F577497-3C8C-4D4A-AFF9-7424ECF4B0CA}"/>
              </a:ext>
            </a:extLst>
          </p:cNvPr>
          <p:cNvSpPr txBox="1"/>
          <p:nvPr/>
        </p:nvSpPr>
        <p:spPr>
          <a:xfrm>
            <a:off x="3759200" y="4013200"/>
            <a:ext cx="229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Gruppenraum 2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8828BFE-B0E2-45C3-BCDC-7333AB70F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2626" y="1872800"/>
            <a:ext cx="2592000" cy="19440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FBFA6AB1-6ECB-4FEC-8BF6-4E60428E6EA1}"/>
              </a:ext>
            </a:extLst>
          </p:cNvPr>
          <p:cNvSpPr txBox="1"/>
          <p:nvPr/>
        </p:nvSpPr>
        <p:spPr>
          <a:xfrm>
            <a:off x="6848466" y="4013200"/>
            <a:ext cx="229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Gruppenraum 3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D36C52C-FE0C-4ED8-9AA5-B0BDF957DC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9600000" y="1872800"/>
            <a:ext cx="2592000" cy="1944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DD26E3A8-17C3-4791-A746-64ABBC778F53}"/>
              </a:ext>
            </a:extLst>
          </p:cNvPr>
          <p:cNvSpPr txBox="1"/>
          <p:nvPr/>
        </p:nvSpPr>
        <p:spPr>
          <a:xfrm>
            <a:off x="9764661" y="4013200"/>
            <a:ext cx="229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Gruppenraum 4</a:t>
            </a:r>
          </a:p>
        </p:txBody>
      </p:sp>
    </p:spTree>
    <p:extLst>
      <p:ext uri="{BB962C8B-B14F-4D97-AF65-F5344CB8AC3E}">
        <p14:creationId xmlns:p14="http://schemas.microsoft.com/office/powerpoint/2010/main" val="235159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107302-22F4-4844-B002-BB4BF4441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Vorstellung des Tagesablaufes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5C44A8D-7C54-4ECA-8828-DEC0F23C239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e-DE" cap="none" dirty="0"/>
              <a:t>Die Kinder kommen nach Schulschluss selbständig in die OGS (Ausnahme: Die Kinder der Jahrgangsstufe 1 werden in den ersten Tagen an der Klasse abgeholt und schrittweise daran gewöhnt, den Weg zur OGS selbständig zu gehen)</a:t>
            </a:r>
          </a:p>
          <a:p>
            <a:r>
              <a:rPr lang="de-DE" cap="none" dirty="0"/>
              <a:t>Danach gehen alle Kinder zunächst einmal in eine kurze Pause</a:t>
            </a:r>
          </a:p>
          <a:p>
            <a:r>
              <a:rPr lang="de-DE" cap="none" dirty="0"/>
              <a:t>Anschließend werden die Hausaufgaben erledigt</a:t>
            </a:r>
          </a:p>
          <a:p>
            <a:r>
              <a:rPr lang="de-DE" cap="none" dirty="0"/>
              <a:t>Mittagessen</a:t>
            </a:r>
          </a:p>
          <a:p>
            <a:r>
              <a:rPr lang="de-DE" cap="none" dirty="0"/>
              <a:t>Hausaufgabenzeit für die Kinder, die bis 13.20 Uhr Unterricht hatten</a:t>
            </a:r>
          </a:p>
          <a:p>
            <a:r>
              <a:rPr lang="de-DE" cap="none" dirty="0"/>
              <a:t>Freizeit oder die Möglichkeit an einer AG teilzunehmen</a:t>
            </a:r>
          </a:p>
          <a:p>
            <a:r>
              <a:rPr lang="de-DE" cap="none" dirty="0"/>
              <a:t>Ab 15.00 Uhr können Sie Ihr Kind abholen bzw. alleine nach Hause kommen lassen</a:t>
            </a:r>
          </a:p>
          <a:p>
            <a:r>
              <a:rPr lang="de-DE" cap="none" dirty="0"/>
              <a:t>Um 16.00 Uhr schließt die OGS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7604870-8332-4A1C-B2CE-3DE380584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280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00E6AF-D742-4D38-B705-E06D0AD7D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Wir betreuen Ihr Kind jahrgangsweise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83D28CC-9171-408B-8A00-980989FD125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de-DE" cap="none" dirty="0"/>
              <a:t>Wir betreuen die Kinder jahrgangsweise, dass heißt, alle Kinder einer Jahrgangsstufe werden gemeinsam in einer Gruppe betreut. Sie essen gemeinsam in ihrem Gruppenraum und machen auch dort ihre Hausaufgaben.</a:t>
            </a:r>
          </a:p>
          <a:p>
            <a:r>
              <a:rPr lang="de-DE" cap="none" dirty="0"/>
              <a:t>Die Kinder der Jahrgangsstufe 1 werden von Frau Brune´ betreut.</a:t>
            </a:r>
          </a:p>
          <a:p>
            <a:r>
              <a:rPr lang="de-DE" cap="none" dirty="0"/>
              <a:t>Für die Kinder der Jahrgangsstufe 2 sind Frau Abels – </a:t>
            </a:r>
            <a:r>
              <a:rPr lang="de-DE" cap="none" dirty="0" err="1"/>
              <a:t>Vehns</a:t>
            </a:r>
            <a:r>
              <a:rPr lang="de-DE" cap="none" dirty="0"/>
              <a:t> und Frau Feldmann ihre Ansprechpartner.</a:t>
            </a:r>
          </a:p>
          <a:p>
            <a:r>
              <a:rPr lang="de-DE" cap="none" dirty="0"/>
              <a:t>Die Jahrgangsstufe 3 betreut Frau </a:t>
            </a:r>
            <a:r>
              <a:rPr lang="de-DE" cap="none" dirty="0" err="1"/>
              <a:t>Ssymmank</a:t>
            </a:r>
            <a:r>
              <a:rPr lang="de-DE" cap="none" dirty="0"/>
              <a:t>.</a:t>
            </a:r>
          </a:p>
          <a:p>
            <a:r>
              <a:rPr lang="de-DE" cap="none" dirty="0"/>
              <a:t>Frau </a:t>
            </a:r>
            <a:r>
              <a:rPr lang="de-DE" cap="none" dirty="0" err="1"/>
              <a:t>Heynck</a:t>
            </a:r>
            <a:r>
              <a:rPr lang="de-DE" cap="none" dirty="0"/>
              <a:t> und Frau Nienhaus betreuen die Jahrgangsstufe 4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4237D2F-C5F2-480E-A337-7FA41CDDF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623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B228FF-C58C-4619-B3BC-0DD5B303F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Wir begleiten und unterstützen Ihr Kind bei den Hausaufgaben</a:t>
            </a:r>
          </a:p>
        </p:txBody>
      </p:sp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2525DCB8-3F0D-4377-B917-D34518182C7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" t="33523" r="66089" b="25674"/>
          <a:stretch/>
        </p:blipFill>
        <p:spPr>
          <a:xfrm rot="10800000">
            <a:off x="1713873" y="2536984"/>
            <a:ext cx="3336465" cy="3024000"/>
          </a:xfrm>
        </p:spPr>
      </p:pic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9A94A27-792A-4322-90E7-FB53D333E5D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518230" cy="3424107"/>
          </a:xfrm>
        </p:spPr>
        <p:txBody>
          <a:bodyPr>
            <a:normAutofit fontScale="70000" lnSpcReduction="20000"/>
          </a:bodyPr>
          <a:lstStyle/>
          <a:p>
            <a:r>
              <a:rPr lang="de-DE" cap="none" dirty="0"/>
              <a:t>Ihr Kind erledigt hier in der OGS seine Hausaufgaben</a:t>
            </a:r>
          </a:p>
          <a:p>
            <a:r>
              <a:rPr lang="de-DE" cap="none" dirty="0"/>
              <a:t>Kinder der Jahrgangsstufen 1 und 2 in 30 Minuten Kinder der Jahrgangsstufen 3 und 4 in 45 Minuten</a:t>
            </a:r>
          </a:p>
          <a:p>
            <a:r>
              <a:rPr lang="de-DE" cap="none" dirty="0"/>
              <a:t>Nicht fertiggestellte Hausaufgaben werden mit einem Stempel gekennzeichnet und müssen zu Hause beendet werden</a:t>
            </a:r>
          </a:p>
          <a:p>
            <a:r>
              <a:rPr lang="de-DE" cap="none" dirty="0"/>
              <a:t>Lesehausaufgaben müssen zu Hause erledigt werden</a:t>
            </a:r>
          </a:p>
          <a:p>
            <a:r>
              <a:rPr lang="de-DE" cap="none" dirty="0"/>
              <a:t>Wir geben den Kindern Hilfestellung    </a:t>
            </a:r>
          </a:p>
          <a:p>
            <a:r>
              <a:rPr lang="de-DE" cap="none" dirty="0"/>
              <a:t>Die Kinder sollen lernen, selbständig ihre Hausaufgaben zu erledigen</a:t>
            </a:r>
          </a:p>
          <a:p>
            <a:r>
              <a:rPr lang="de-DE" cap="none" dirty="0"/>
              <a:t>  Die Kontrolle der Hausaufgaben ist Aufgabe der Eltern</a:t>
            </a:r>
          </a:p>
          <a:p>
            <a:r>
              <a:rPr lang="de-DE" cap="none" dirty="0"/>
              <a:t>Wir geben keine Nachhilfe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945D713-98F6-40BD-B70E-9793DC486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958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CD2987-D167-43D2-84F6-3DDE0191E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Bei uns kann Ihr Kind eine warme Mahlzeit einnehmen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A623F0A-9467-471A-BEF5-2D2EFDB1C7D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de-DE" cap="none" dirty="0"/>
              <a:t>Wir bieten für Ihr Kind eine warme Mahlzeit mit Dessert für z.Z. 3,50 € pro Tag an</a:t>
            </a:r>
          </a:p>
          <a:p>
            <a:r>
              <a:rPr lang="de-DE" cap="none" dirty="0"/>
              <a:t>Das Essen wird von der Firma Wachtmeister aus Raesfeld geliefert</a:t>
            </a:r>
          </a:p>
          <a:p>
            <a:r>
              <a:rPr lang="de-DE" cap="none" dirty="0"/>
              <a:t>Die Kinder der Jahrgangsstufen 1 und 2 essen täglich um 12.30 Uhr, die Kinder der Jahrgangsstufen 3 und 4 um 13.30 Uhr (Ausnahme Dienstags und Freitags )</a:t>
            </a:r>
          </a:p>
          <a:p>
            <a:r>
              <a:rPr lang="de-DE" cap="none" dirty="0"/>
              <a:t>Sollte Ihr Kind aus gesundheitlichen oder religiösen Gründen ein besonderes Essen benötigen, teilen Sie uns dieses bitte mit</a:t>
            </a:r>
          </a:p>
          <a:p>
            <a:r>
              <a:rPr lang="de-DE" cap="none" dirty="0"/>
              <a:t>Sollte Ihr Kind aus Krankheitsgründen oder Ähnlichem nicht mitessen können, teilen Sie uns dieses bitte bis spätestens 7.30 Uhr mit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747D6D91-BBB6-4A1D-8BD3-62D49238255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rcRect l="-8763" r="15153"/>
          <a:stretch/>
        </p:blipFill>
        <p:spPr>
          <a:xfrm rot="5400000">
            <a:off x="6376787" y="2305721"/>
            <a:ext cx="2022012" cy="1620000"/>
          </a:xfr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2A983EE-2EB4-44CE-A223-5E48FB6AC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72A61DF-A91D-49C4-A47D-E008F08057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28" t="14701" r="32293" b="29337"/>
          <a:stretch/>
        </p:blipFill>
        <p:spPr>
          <a:xfrm rot="5400000">
            <a:off x="8475155" y="3833307"/>
            <a:ext cx="1959963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778384"/>
      </p:ext>
    </p:extLst>
  </p:cSld>
  <p:clrMapOvr>
    <a:masterClrMapping/>
  </p:clrMapOvr>
</p:sld>
</file>

<file path=ppt/theme/theme1.xml><?xml version="1.0" encoding="utf-8"?>
<a:theme xmlns:a="http://schemas.openxmlformats.org/drawingml/2006/main" name="Tropfen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TM04033925[[fn=Tropfen]]</Template>
  <TotalTime>0</TotalTime>
  <Words>1098</Words>
  <Application>Microsoft Office PowerPoint</Application>
  <PresentationFormat>Breitbild</PresentationFormat>
  <Paragraphs>131</Paragraphs>
  <Slides>18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2" baseType="lpstr">
      <vt:lpstr>Arial</vt:lpstr>
      <vt:lpstr>Calibri</vt:lpstr>
      <vt:lpstr>Tw Cen MT</vt:lpstr>
      <vt:lpstr>Tropfen</vt:lpstr>
      <vt:lpstr>PowerPoint-Präsentation</vt:lpstr>
      <vt:lpstr>Was finde ich wo ?</vt:lpstr>
      <vt:lpstr>Träger</vt:lpstr>
      <vt:lpstr>Unser Team</vt:lpstr>
      <vt:lpstr>Unsere Räume</vt:lpstr>
      <vt:lpstr>Vorstellung des Tagesablaufes</vt:lpstr>
      <vt:lpstr>Wir betreuen Ihr Kind jahrgangsweise</vt:lpstr>
      <vt:lpstr>Wir begleiten und unterstützen Ihr Kind bei den Hausaufgaben</vt:lpstr>
      <vt:lpstr>Bei uns kann Ihr Kind eine warme Mahlzeit einnehmen</vt:lpstr>
      <vt:lpstr>Ihr Kind bekommt bei uns mehrere Möglichkeiten zur Freizeitgestaltung</vt:lpstr>
      <vt:lpstr>Unsere AG`s und Projekte</vt:lpstr>
      <vt:lpstr>Ferienbetreuung</vt:lpstr>
      <vt:lpstr>Die erste Zeit Ihres Kindes in der OGS</vt:lpstr>
      <vt:lpstr>Wie können Sie Ihr Kind anmelden</vt:lpstr>
      <vt:lpstr>Welche Kosten entstehen für Sie ?</vt:lpstr>
      <vt:lpstr>Sonstiges</vt:lpstr>
      <vt:lpstr>Wie können Sie uns erreichen ?</vt:lpstr>
      <vt:lpstr>Haben Sie noch Fragen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L-OGSD-001</dc:creator>
  <cp:lastModifiedBy>L-OGSD-001</cp:lastModifiedBy>
  <cp:revision>34</cp:revision>
  <dcterms:created xsi:type="dcterms:W3CDTF">2024-05-17T08:09:34Z</dcterms:created>
  <dcterms:modified xsi:type="dcterms:W3CDTF">2024-05-22T07:15:33Z</dcterms:modified>
</cp:coreProperties>
</file>